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880" r:id="rId2"/>
    <p:sldId id="883" r:id="rId3"/>
    <p:sldId id="882" r:id="rId4"/>
  </p:sldIdLst>
  <p:sldSz cx="12192000" cy="6858000"/>
  <p:notesSz cx="6858000" cy="9945688"/>
  <p:custDataLst>
    <p:tags r:id="rId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CC00FF"/>
    <a:srgbClr val="33CC33"/>
    <a:srgbClr val="0000CC"/>
    <a:srgbClr val="FFFFCC"/>
    <a:srgbClr val="FF00FF"/>
    <a:srgbClr val="CC00CC"/>
    <a:srgbClr val="FFCCFF"/>
    <a:srgbClr val="CC9900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158" autoAdjust="0"/>
    <p:restoredTop sz="94786" autoAdjust="0"/>
  </p:normalViewPr>
  <p:slideViewPr>
    <p:cSldViewPr>
      <p:cViewPr>
        <p:scale>
          <a:sx n="50" d="100"/>
          <a:sy n="50" d="100"/>
        </p:scale>
        <p:origin x="-1368" y="-5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11A52E-4AC9-47DF-8F65-4AEFDE1B5950}" type="datetimeFigureOut">
              <a:rPr lang="ru-RU"/>
              <a:pPr>
                <a:defRPr/>
              </a:pPr>
              <a:t>20.06.2020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86DBB974-31F0-4023-8A86-53EAFFED0E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55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601583-EACE-4746-BAF7-A7D19B9CF1A2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55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601583-EACE-4746-BAF7-A7D19B9CF1A2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Составил</a:t>
            </a:r>
            <a:r>
              <a:rPr lang="de-DE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Н.П. </a:t>
            </a:r>
            <a:r>
              <a:rPr lang="ru-RU" alt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Хмеленок</a:t>
            </a:r>
            <a:endParaRPr lang="ru-RU" alt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55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601583-EACE-4746-BAF7-A7D19B9CF1A2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1135-1E9B-4CF5-88D4-DD3D6E80970A}" type="datetime1">
              <a:rPr lang="ru-RU"/>
              <a:pPr>
                <a:defRPr/>
              </a:pPr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26D49-82FD-472F-8B5A-77B7D1D998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4D9C6-62E8-4245-9D07-DFC5D58EDFD1}" type="datetime1">
              <a:rPr lang="ru-RU"/>
              <a:pPr>
                <a:defRPr/>
              </a:pPr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E354-19F7-423A-9CE6-23039EF271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A6722-7096-4083-968F-29F018302B29}" type="datetime1">
              <a:rPr lang="ru-RU"/>
              <a:pPr>
                <a:defRPr/>
              </a:pPr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82DF8-8D83-4764-ADEA-C30FC64A47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55FC-0251-4671-B35D-CC73D2D1D85F}" type="datetime1">
              <a:rPr lang="ru-RU"/>
              <a:pPr>
                <a:defRPr/>
              </a:pPr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7CFB-BDA9-477D-A10C-12F100B579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130FE-5A54-4582-AAA6-D20C2D32C633}" type="datetime1">
              <a:rPr lang="ru-RU"/>
              <a:pPr>
                <a:defRPr/>
              </a:pPr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9D5B8-879D-4267-9B67-F0BD25739B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16F78-8BA9-4C9B-8081-8FA8F241B390}" type="datetime1">
              <a:rPr lang="ru-RU"/>
              <a:pPr>
                <a:defRPr/>
              </a:pPr>
              <a:t>20.06.2020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7D989-93F3-45BF-8D37-442B8701C3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E58F3-9731-47D9-8C71-A5D9D56B5A80}" type="datetime1">
              <a:rPr lang="ru-RU"/>
              <a:pPr>
                <a:defRPr/>
              </a:pPr>
              <a:t>20.06.2020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AEDE6-DC5C-4E8E-8995-43FDED66BF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73887-8AA4-4568-991A-BA6F3323123B}" type="datetime1">
              <a:rPr lang="ru-RU"/>
              <a:pPr>
                <a:defRPr/>
              </a:pPr>
              <a:t>20.06.2020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CAC8D-569E-4F3E-8A36-303E73F7BE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B5F1-4DE8-4739-B7D8-E5EBD323ECA0}" type="datetime1">
              <a:rPr lang="ru-RU"/>
              <a:pPr>
                <a:defRPr/>
              </a:pPr>
              <a:t>20.06.2020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DD3E4-3DC3-46A4-A298-6770A6BE2B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4CCA-EAB7-4681-8B97-12F13893CF09}" type="datetime1">
              <a:rPr lang="ru-RU"/>
              <a:pPr>
                <a:defRPr/>
              </a:pPr>
              <a:t>20.06.2020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BE44D-813C-438B-B48E-F44BF95E41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77BA-65CA-4680-8354-355E9BC323AA}" type="datetime1">
              <a:rPr lang="ru-RU"/>
              <a:pPr>
                <a:defRPr/>
              </a:pPr>
              <a:t>20.06.2020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9222E-DE95-4119-8C42-C6CFB6EDB4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8D487A-AD3F-424F-918D-3B11D1B476D8}" type="datetime1">
              <a:rPr lang="ru-RU"/>
              <a:pPr>
                <a:defRPr/>
              </a:pPr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B5A41A6F-1F72-4F62-B4C5-D89DCA98C8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audio" Target="../media/audio11.wav"/><Relationship Id="rId7" Type="http://schemas.openxmlformats.org/officeDocument/2006/relationships/audio" Target="../media/audio14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1809750" y="-214313"/>
            <a:ext cx="5078338" cy="122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92" tIns="539580" bIns="0" anchor="ctr">
            <a:spAutoFit/>
          </a:bodyPr>
          <a:lstStyle/>
          <a:p>
            <a:pPr>
              <a:tabLst>
                <a:tab pos="180975" algn="l"/>
                <a:tab pos="1900238" algn="l"/>
              </a:tabLst>
            </a:pPr>
            <a:r>
              <a:rPr lang="ru-RU" altLang="ru-RU" sz="4400" b="1" i="1" dirty="0">
                <a:solidFill>
                  <a:srgbClr val="006600"/>
                </a:solidFill>
              </a:rPr>
              <a:t>Упражнение </a:t>
            </a:r>
            <a:r>
              <a:rPr lang="en-US" altLang="ru-RU" sz="4400" b="1" i="1" dirty="0" smtClean="0">
                <a:solidFill>
                  <a:srgbClr val="006600"/>
                </a:solidFill>
              </a:rPr>
              <a:t>62</a:t>
            </a:r>
            <a:endParaRPr lang="ru-RU" altLang="ru-RU" sz="4400" b="1" i="1" dirty="0">
              <a:solidFill>
                <a:srgbClr val="006600"/>
              </a:solidFill>
              <a:ea typeface="Times New Roman" pitchFamily="18" charset="0"/>
            </a:endParaRPr>
          </a:p>
        </p:txBody>
      </p:sp>
      <p:sp>
        <p:nvSpPr>
          <p:cNvPr id="26" name="Rectangle 4">
            <a:hlinkClick r:id="" action="ppaction://noaction">
              <a:snd r:embed="rId3" name="dance.wav"/>
            </a:hlinkClick>
          </p:cNvPr>
          <p:cNvSpPr>
            <a:spLocks noChangeArrowheads="1"/>
          </p:cNvSpPr>
          <p:nvPr/>
        </p:nvSpPr>
        <p:spPr bwMode="auto">
          <a:xfrm>
            <a:off x="6672064" y="2817804"/>
            <a:ext cx="4320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en-US" altLang="ru-RU" sz="9600" b="1" i="1" dirty="0" smtClean="0"/>
              <a:t>d</a:t>
            </a:r>
            <a:r>
              <a:rPr lang="en-US" altLang="ru-RU" sz="9600" b="1" i="1" dirty="0" smtClean="0">
                <a:solidFill>
                  <a:srgbClr val="FF0000"/>
                </a:solidFill>
              </a:rPr>
              <a:t>an</a:t>
            </a:r>
            <a:r>
              <a:rPr lang="en-US" altLang="ru-RU" sz="9600" b="1" i="1" dirty="0" smtClean="0">
                <a:solidFill>
                  <a:srgbClr val="0000CC"/>
                </a:solidFill>
              </a:rPr>
              <a:t>c</a:t>
            </a:r>
            <a:r>
              <a:rPr lang="en-US" altLang="ru-RU" sz="9600" b="1" i="1" dirty="0" smtClean="0"/>
              <a:t>e</a:t>
            </a:r>
            <a:r>
              <a:rPr lang="en-US" altLang="ru-RU" sz="9600" b="1" i="1" dirty="0" smtClean="0">
                <a:cs typeface="Times New Roman" pitchFamily="18" charset="0"/>
              </a:rPr>
              <a:t>, </a:t>
            </a:r>
            <a:endParaRPr lang="en-US" altLang="ru-RU" sz="9600" b="1" i="1" dirty="0"/>
          </a:p>
        </p:txBody>
      </p:sp>
      <p:sp>
        <p:nvSpPr>
          <p:cNvPr id="27" name="Управляющая кнопка: домой 26">
            <a:hlinkClick r:id="rId4" action="ppaction://hlinksldjump" highlightClick="1"/>
          </p:cNvPr>
          <p:cNvSpPr/>
          <p:nvPr/>
        </p:nvSpPr>
        <p:spPr>
          <a:xfrm>
            <a:off x="11620500" y="0"/>
            <a:ext cx="571500" cy="5715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Rectangle 1">
            <a:hlinkClick r:id="" action="ppaction://noaction">
              <a:snd r:embed="rId5" name="ans anc-pravilo.wav"/>
            </a:hlinkClick>
          </p:cNvPr>
          <p:cNvSpPr>
            <a:spLocks noChangeArrowheads="1"/>
          </p:cNvSpPr>
          <p:nvPr/>
        </p:nvSpPr>
        <p:spPr bwMode="auto">
          <a:xfrm>
            <a:off x="0" y="1438618"/>
            <a:ext cx="1219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altLang="ru-RU" sz="6000" b="1" i="1" dirty="0" err="1" smtClean="0">
                <a:solidFill>
                  <a:srgbClr val="FF0000"/>
                </a:solidFill>
              </a:rPr>
              <a:t>ans</a:t>
            </a:r>
            <a:r>
              <a:rPr lang="en-US" altLang="ru-RU" sz="5400" b="1" i="1" dirty="0" smtClean="0"/>
              <a:t>,</a:t>
            </a:r>
            <a:r>
              <a:rPr lang="en-US" altLang="ru-RU" sz="5400" b="1" i="1" dirty="0" smtClean="0">
                <a:solidFill>
                  <a:srgbClr val="FF0000"/>
                </a:solidFill>
              </a:rPr>
              <a:t> </a:t>
            </a:r>
            <a:r>
              <a:rPr lang="en-US" altLang="ru-RU" sz="6000" b="1" i="1" dirty="0" err="1" smtClean="0">
                <a:solidFill>
                  <a:srgbClr val="FF0000"/>
                </a:solidFill>
              </a:rPr>
              <a:t>anc</a:t>
            </a:r>
            <a:r>
              <a:rPr lang="en-US" altLang="ru-RU" sz="54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3600" b="1" i="1" dirty="0" smtClean="0">
                <a:solidFill>
                  <a:srgbClr val="0000CC"/>
                </a:solidFill>
              </a:rPr>
              <a:t>читаются как </a:t>
            </a:r>
            <a:r>
              <a:rPr lang="en-US" altLang="ru-RU" sz="3600" b="1" dirty="0" smtClean="0">
                <a:solidFill>
                  <a:srgbClr val="FF3300"/>
                </a:solidFill>
              </a:rPr>
              <a:t>[</a:t>
            </a:r>
            <a:r>
              <a:rPr lang="en-US" sz="5400" b="1" dirty="0" err="1" smtClean="0">
                <a:solidFill>
                  <a:srgbClr val="FF0000"/>
                </a:solidFill>
              </a:rPr>
              <a:t>ɑːns</a:t>
            </a:r>
            <a:r>
              <a:rPr lang="en-US" altLang="ru-RU" sz="3600" b="1" dirty="0" smtClean="0">
                <a:solidFill>
                  <a:srgbClr val="FF3300"/>
                </a:solidFill>
              </a:rPr>
              <a:t>]</a:t>
            </a:r>
            <a:endParaRPr lang="en-US" altLang="ru-RU" sz="3600" b="1" dirty="0"/>
          </a:p>
        </p:txBody>
      </p:sp>
      <p:sp>
        <p:nvSpPr>
          <p:cNvPr id="29" name="Прямоугольник 28">
            <a:hlinkClick r:id="" action="ppaction://noaction">
              <a:snd r:embed="rId5" name="ans anc-pravilo.wav"/>
            </a:hlinkClick>
          </p:cNvPr>
          <p:cNvSpPr/>
          <p:nvPr/>
        </p:nvSpPr>
        <p:spPr>
          <a:xfrm>
            <a:off x="7824192" y="260648"/>
            <a:ext cx="2398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i="1" dirty="0" smtClean="0">
                <a:solidFill>
                  <a:srgbClr val="006600"/>
                </a:solidFill>
              </a:rPr>
              <a:t>Правило</a:t>
            </a:r>
            <a:endParaRPr lang="ru-RU" sz="4000" dirty="0"/>
          </a:p>
        </p:txBody>
      </p:sp>
      <p:sp>
        <p:nvSpPr>
          <p:cNvPr id="30" name="Rectangle 1">
            <a:hlinkClick r:id="" action="ppaction://noaction">
              <a:snd r:embed="rId6" name="answer.wav"/>
            </a:hlinkClick>
          </p:cNvPr>
          <p:cNvSpPr>
            <a:spLocks noChangeArrowheads="1"/>
          </p:cNvSpPr>
          <p:nvPr/>
        </p:nvSpPr>
        <p:spPr bwMode="auto">
          <a:xfrm>
            <a:off x="695400" y="2817804"/>
            <a:ext cx="4752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en-US" altLang="ru-RU" sz="9600" b="1" i="1" dirty="0" smtClean="0">
                <a:solidFill>
                  <a:srgbClr val="FF0000"/>
                </a:solidFill>
              </a:rPr>
              <a:t>an</a:t>
            </a:r>
            <a:r>
              <a:rPr lang="en-US" altLang="ru-RU" sz="9600" b="1" i="1" dirty="0" smtClean="0">
                <a:solidFill>
                  <a:srgbClr val="0000CC"/>
                </a:solidFill>
              </a:rPr>
              <a:t>s</a:t>
            </a:r>
            <a:r>
              <a:rPr lang="en-US" altLang="ru-RU" sz="9600" b="1" i="1" dirty="0" smtClean="0">
                <a:solidFill>
                  <a:schemeClr val="bg1">
                    <a:lumMod val="65000"/>
                  </a:schemeClr>
                </a:solidFill>
              </a:rPr>
              <a:t>w</a:t>
            </a:r>
            <a:r>
              <a:rPr lang="en-US" altLang="ru-RU" sz="9600" b="1" i="1" dirty="0" smtClean="0"/>
              <a:t>er</a:t>
            </a:r>
            <a:r>
              <a:rPr lang="en-US" altLang="ru-RU" sz="9600" b="1" i="1" dirty="0" smtClean="0">
                <a:cs typeface="Times New Roman" pitchFamily="18" charset="0"/>
              </a:rPr>
              <a:t>,</a:t>
            </a:r>
            <a:endParaRPr lang="en-US" altLang="ru-RU" sz="9600" b="1" i="1" dirty="0"/>
          </a:p>
        </p:txBody>
      </p:sp>
      <p:sp>
        <p:nvSpPr>
          <p:cNvPr id="31" name="Rectangle 4">
            <a:hlinkClick r:id="" action="ppaction://noaction">
              <a:snd r:embed="rId7" name="chance.wav"/>
            </a:hlinkClick>
          </p:cNvPr>
          <p:cNvSpPr>
            <a:spLocks noChangeArrowheads="1"/>
          </p:cNvSpPr>
          <p:nvPr/>
        </p:nvSpPr>
        <p:spPr bwMode="auto">
          <a:xfrm>
            <a:off x="695400" y="4304130"/>
            <a:ext cx="51845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en-US" altLang="ru-RU" sz="9600" b="1" i="1" dirty="0" smtClean="0"/>
              <a:t>ch</a:t>
            </a:r>
            <a:r>
              <a:rPr lang="en-US" altLang="ru-RU" sz="9600" b="1" i="1" dirty="0" smtClean="0">
                <a:solidFill>
                  <a:srgbClr val="FF0000"/>
                </a:solidFill>
              </a:rPr>
              <a:t>an</a:t>
            </a:r>
            <a:r>
              <a:rPr lang="en-US" altLang="ru-RU" sz="9600" b="1" i="1" dirty="0" smtClean="0">
                <a:solidFill>
                  <a:srgbClr val="0000CC"/>
                </a:solidFill>
              </a:rPr>
              <a:t>c</a:t>
            </a:r>
            <a:r>
              <a:rPr lang="en-US" altLang="ru-RU" sz="9600" b="1" i="1" dirty="0" smtClean="0"/>
              <a:t>e</a:t>
            </a:r>
            <a:r>
              <a:rPr lang="en-US" altLang="ru-RU" sz="9600" b="1" i="1" dirty="0" smtClean="0">
                <a:cs typeface="Times New Roman" pitchFamily="18" charset="0"/>
              </a:rPr>
              <a:t>, </a:t>
            </a:r>
            <a:endParaRPr lang="en-US" altLang="ru-RU" sz="9600" b="1" i="1" dirty="0"/>
          </a:p>
        </p:txBody>
      </p:sp>
      <p:sp>
        <p:nvSpPr>
          <p:cNvPr id="32" name="Rectangle 4">
            <a:hlinkClick r:id="" action="ppaction://noaction">
              <a:snd r:embed="rId8" name="translate.wav"/>
            </a:hlinkClick>
          </p:cNvPr>
          <p:cNvSpPr>
            <a:spLocks noChangeArrowheads="1"/>
          </p:cNvSpPr>
          <p:nvPr/>
        </p:nvSpPr>
        <p:spPr bwMode="auto">
          <a:xfrm>
            <a:off x="6456040" y="4304130"/>
            <a:ext cx="57359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en-US" altLang="ru-RU" sz="9600" b="1" i="1" dirty="0" smtClean="0"/>
              <a:t>tr</a:t>
            </a:r>
            <a:r>
              <a:rPr lang="en-US" altLang="ru-RU" sz="9600" b="1" i="1" dirty="0" smtClean="0">
                <a:solidFill>
                  <a:srgbClr val="FF0000"/>
                </a:solidFill>
              </a:rPr>
              <a:t>an</a:t>
            </a:r>
            <a:r>
              <a:rPr lang="en-US" altLang="ru-RU" sz="9600" b="1" i="1" dirty="0" smtClean="0">
                <a:solidFill>
                  <a:srgbClr val="0000CC"/>
                </a:solidFill>
              </a:rPr>
              <a:t>s</a:t>
            </a:r>
            <a:r>
              <a:rPr lang="en-US" altLang="ru-RU" sz="9600" b="1" i="1" dirty="0" smtClean="0"/>
              <a:t>late</a:t>
            </a:r>
            <a:endParaRPr lang="en-US" altLang="ru-RU" sz="9600" b="1" i="1" dirty="0"/>
          </a:p>
        </p:txBody>
      </p:sp>
      <p:sp>
        <p:nvSpPr>
          <p:cNvPr id="33" name="Стрелка вправо 32">
            <a:hlinkClick r:id="" action="ppaction://hlinkshowjump?jump=nextslide"/>
          </p:cNvPr>
          <p:cNvSpPr/>
          <p:nvPr/>
        </p:nvSpPr>
        <p:spPr>
          <a:xfrm>
            <a:off x="10344472" y="285750"/>
            <a:ext cx="994338" cy="509290"/>
          </a:xfrm>
          <a:prstGeom prst="rightArrow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0" y="0"/>
            <a:ext cx="936104" cy="836712"/>
          </a:xfrm>
          <a:prstGeom prst="mathMultiply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809750" y="-214313"/>
            <a:ext cx="5078338" cy="122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92" tIns="539580" bIns="0" anchor="ctr">
            <a:spAutoFit/>
          </a:bodyPr>
          <a:lstStyle/>
          <a:p>
            <a:pPr>
              <a:tabLst>
                <a:tab pos="180975" algn="l"/>
                <a:tab pos="1900238" algn="l"/>
              </a:tabLst>
            </a:pPr>
            <a:r>
              <a:rPr lang="ru-RU" altLang="ru-RU" sz="4400" b="1" i="1" dirty="0" smtClean="0">
                <a:solidFill>
                  <a:srgbClr val="006600"/>
                </a:solidFill>
              </a:rPr>
              <a:t>Упражнение </a:t>
            </a:r>
            <a:r>
              <a:rPr lang="en-US" altLang="ru-RU" sz="4400" b="1" i="1" dirty="0" smtClean="0">
                <a:solidFill>
                  <a:srgbClr val="006600"/>
                </a:solidFill>
              </a:rPr>
              <a:t>63</a:t>
            </a:r>
            <a:endParaRPr lang="ru-RU" altLang="ru-RU" sz="4400" b="1" i="1" dirty="0">
              <a:solidFill>
                <a:srgbClr val="006600"/>
              </a:solidFill>
              <a:ea typeface="Times New Roman" pitchFamily="18" charset="0"/>
            </a:endParaRPr>
          </a:p>
        </p:txBody>
      </p:sp>
      <p:sp>
        <p:nvSpPr>
          <p:cNvPr id="15" name="Rectangle 4">
            <a:hlinkClick r:id="" action="ppaction://noaction">
              <a:snd r:embed="rId3" name="pull.wav"/>
            </a:hlinkClick>
          </p:cNvPr>
          <p:cNvSpPr>
            <a:spLocks noChangeArrowheads="1"/>
          </p:cNvSpPr>
          <p:nvPr/>
        </p:nvSpPr>
        <p:spPr bwMode="auto">
          <a:xfrm>
            <a:off x="2711624" y="3383415"/>
            <a:ext cx="28083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en-US" altLang="ru-RU" sz="8800" b="1" i="1" dirty="0" smtClean="0"/>
              <a:t>p</a:t>
            </a:r>
            <a:r>
              <a:rPr lang="en-US" altLang="ru-RU" sz="8800" b="1" i="1" dirty="0" smtClean="0">
                <a:solidFill>
                  <a:srgbClr val="FF0000"/>
                </a:solidFill>
              </a:rPr>
              <a:t>u</a:t>
            </a:r>
            <a:r>
              <a:rPr lang="en-US" altLang="ru-RU" sz="8800" b="1" i="1" dirty="0" smtClean="0">
                <a:solidFill>
                  <a:srgbClr val="0066FF"/>
                </a:solidFill>
              </a:rPr>
              <a:t>ll</a:t>
            </a:r>
            <a:r>
              <a:rPr lang="en-US" altLang="ru-RU" sz="8800" b="1" i="1" dirty="0" smtClean="0">
                <a:cs typeface="Times New Roman" pitchFamily="18" charset="0"/>
              </a:rPr>
              <a:t>, </a:t>
            </a:r>
            <a:endParaRPr lang="en-US" altLang="ru-RU" sz="8800" b="1" i="1" dirty="0"/>
          </a:p>
        </p:txBody>
      </p:sp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11620500" y="0"/>
            <a:ext cx="571500" cy="5715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Rectangle 1">
            <a:hlinkClick r:id="" action="ppaction://noaction">
              <a:snd r:embed="rId5" name="ull ush-pravilo.wav"/>
            </a:hlinkClick>
          </p:cNvPr>
          <p:cNvSpPr>
            <a:spLocks noChangeArrowheads="1"/>
          </p:cNvSpPr>
          <p:nvPr/>
        </p:nvSpPr>
        <p:spPr bwMode="auto">
          <a:xfrm>
            <a:off x="0" y="1340768"/>
            <a:ext cx="1219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ru-RU" altLang="ru-RU" sz="6000" dirty="0" smtClean="0"/>
              <a:t> </a:t>
            </a:r>
            <a:r>
              <a:rPr lang="ru-RU" altLang="ru-RU" sz="4000" b="1" i="1" dirty="0" smtClean="0"/>
              <a:t>Буква </a:t>
            </a:r>
            <a:r>
              <a:rPr lang="en-US" altLang="ru-RU" sz="6000" dirty="0" smtClean="0">
                <a:solidFill>
                  <a:srgbClr val="FF0000"/>
                </a:solidFill>
                <a:latin typeface="Arial Black" pitchFamily="34" charset="0"/>
              </a:rPr>
              <a:t>u</a:t>
            </a:r>
            <a:r>
              <a:rPr lang="en-US" altLang="ru-RU" sz="4000" b="1" i="1" dirty="0" smtClean="0"/>
              <a:t> </a:t>
            </a:r>
            <a:r>
              <a:rPr lang="ru-RU" altLang="ru-RU" sz="4000" b="1" i="1" dirty="0" smtClean="0"/>
              <a:t>перед буквосочетаниями </a:t>
            </a:r>
            <a:r>
              <a:rPr lang="en-US" altLang="ru-RU" sz="6000" b="1" i="1" dirty="0" err="1" smtClean="0">
                <a:solidFill>
                  <a:srgbClr val="0000CC"/>
                </a:solidFill>
              </a:rPr>
              <a:t>ll</a:t>
            </a:r>
            <a:r>
              <a:rPr lang="en-US" altLang="ru-RU" sz="4000" b="1" i="1" dirty="0" smtClean="0"/>
              <a:t>, </a:t>
            </a:r>
            <a:r>
              <a:rPr lang="en-US" altLang="ru-RU" sz="6000" b="1" i="1" dirty="0" err="1" smtClean="0">
                <a:solidFill>
                  <a:srgbClr val="0000CC"/>
                </a:solidFill>
              </a:rPr>
              <a:t>sh</a:t>
            </a:r>
            <a:endParaRPr lang="ru-RU" altLang="ru-RU" sz="6000" b="1" i="1" dirty="0" smtClean="0">
              <a:solidFill>
                <a:srgbClr val="0000CC"/>
              </a:solidFill>
            </a:endParaRPr>
          </a:p>
          <a:p>
            <a:pPr algn="ctr">
              <a:buFontTx/>
              <a:buNone/>
            </a:pPr>
            <a:r>
              <a:rPr lang="ru-RU" altLang="ru-RU" sz="4000" b="1" i="1" dirty="0" smtClean="0"/>
              <a:t>передаёт звук </a:t>
            </a:r>
            <a:r>
              <a:rPr lang="en-US" altLang="ru-RU" sz="4000" b="1" dirty="0" smtClean="0">
                <a:solidFill>
                  <a:srgbClr val="FF3300"/>
                </a:solidFill>
              </a:rPr>
              <a:t>[</a:t>
            </a:r>
            <a:r>
              <a:rPr lang="en-US" sz="6000" b="1" dirty="0" smtClean="0">
                <a:solidFill>
                  <a:srgbClr val="FF0000"/>
                </a:solidFill>
              </a:rPr>
              <a:t>ʊ</a:t>
            </a:r>
            <a:r>
              <a:rPr lang="en-US" altLang="ru-RU" sz="4000" b="1" dirty="0" smtClean="0">
                <a:solidFill>
                  <a:srgbClr val="FF3300"/>
                </a:solidFill>
              </a:rPr>
              <a:t>]</a:t>
            </a:r>
            <a:endParaRPr lang="en-US" altLang="ru-RU" sz="4000" b="1" dirty="0">
              <a:solidFill>
                <a:srgbClr val="FF3300"/>
              </a:solidFill>
            </a:endParaRPr>
          </a:p>
        </p:txBody>
      </p:sp>
      <p:sp>
        <p:nvSpPr>
          <p:cNvPr id="18" name="Прямоугольник 17">
            <a:hlinkClick r:id="" action="ppaction://noaction">
              <a:snd r:embed="rId5" name="ull ush-pravilo.wav"/>
            </a:hlinkClick>
          </p:cNvPr>
          <p:cNvSpPr/>
          <p:nvPr/>
        </p:nvSpPr>
        <p:spPr>
          <a:xfrm>
            <a:off x="7824192" y="260648"/>
            <a:ext cx="2398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i="1" dirty="0" smtClean="0">
                <a:solidFill>
                  <a:srgbClr val="006600"/>
                </a:solidFill>
              </a:rPr>
              <a:t>Правило</a:t>
            </a:r>
            <a:endParaRPr lang="ru-RU" sz="4000" dirty="0"/>
          </a:p>
        </p:txBody>
      </p:sp>
      <p:sp>
        <p:nvSpPr>
          <p:cNvPr id="19" name="Rectangle 1">
            <a:hlinkClick r:id="" action="ppaction://noaction">
              <a:snd r:embed="rId6" name="full.wav"/>
            </a:hlinkClick>
          </p:cNvPr>
          <p:cNvSpPr>
            <a:spLocks noChangeArrowheads="1"/>
          </p:cNvSpPr>
          <p:nvPr/>
        </p:nvSpPr>
        <p:spPr bwMode="auto">
          <a:xfrm>
            <a:off x="0" y="3383415"/>
            <a:ext cx="256760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en-US" altLang="ru-RU" sz="8800" b="1" i="1" dirty="0" smtClean="0"/>
              <a:t>f</a:t>
            </a:r>
            <a:r>
              <a:rPr lang="en-US" altLang="ru-RU" sz="8800" b="1" i="1" dirty="0" smtClean="0">
                <a:solidFill>
                  <a:srgbClr val="FF0000"/>
                </a:solidFill>
              </a:rPr>
              <a:t>u</a:t>
            </a:r>
            <a:r>
              <a:rPr lang="en-US" altLang="ru-RU" sz="8800" b="1" i="1" dirty="0" smtClean="0">
                <a:solidFill>
                  <a:srgbClr val="0066FF"/>
                </a:solidFill>
              </a:rPr>
              <a:t>ll</a:t>
            </a:r>
            <a:r>
              <a:rPr lang="en-US" altLang="ru-RU" sz="8800" b="1" i="1" dirty="0" smtClean="0">
                <a:cs typeface="Times New Roman" pitchFamily="18" charset="0"/>
              </a:rPr>
              <a:t>,</a:t>
            </a:r>
            <a:endParaRPr lang="en-US" altLang="ru-RU" sz="8800" b="1" i="1" dirty="0"/>
          </a:p>
        </p:txBody>
      </p:sp>
      <p:sp>
        <p:nvSpPr>
          <p:cNvPr id="20" name="Rectangle 4">
            <a:hlinkClick r:id="" action="ppaction://noaction">
              <a:snd r:embed="rId7" name="bush.wav"/>
            </a:hlinkClick>
          </p:cNvPr>
          <p:cNvSpPr>
            <a:spLocks noChangeArrowheads="1"/>
          </p:cNvSpPr>
          <p:nvPr/>
        </p:nvSpPr>
        <p:spPr bwMode="auto">
          <a:xfrm>
            <a:off x="9048328" y="3417100"/>
            <a:ext cx="288032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en-US" altLang="ru-RU" sz="8800" b="1" i="1" dirty="0" smtClean="0"/>
              <a:t>b</a:t>
            </a:r>
            <a:r>
              <a:rPr lang="en-US" altLang="ru-RU" sz="8800" b="1" i="1" dirty="0" smtClean="0">
                <a:solidFill>
                  <a:srgbClr val="FF0000"/>
                </a:solidFill>
              </a:rPr>
              <a:t>u</a:t>
            </a:r>
            <a:r>
              <a:rPr lang="en-US" altLang="ru-RU" sz="8800" b="1" i="1" dirty="0" smtClean="0">
                <a:solidFill>
                  <a:srgbClr val="0066FF"/>
                </a:solidFill>
              </a:rPr>
              <a:t>sh</a:t>
            </a:r>
            <a:endParaRPr lang="en-US" altLang="ru-RU" sz="8800" b="1" i="1" dirty="0"/>
          </a:p>
        </p:txBody>
      </p:sp>
      <p:sp>
        <p:nvSpPr>
          <p:cNvPr id="21" name="Rectangle 4">
            <a:hlinkClick r:id="" action="ppaction://noaction">
              <a:snd r:embed="rId8" name="push.wav"/>
            </a:hlinkClick>
          </p:cNvPr>
          <p:cNvSpPr>
            <a:spLocks noChangeArrowheads="1"/>
          </p:cNvSpPr>
          <p:nvPr/>
        </p:nvSpPr>
        <p:spPr bwMode="auto">
          <a:xfrm>
            <a:off x="5519936" y="3403738"/>
            <a:ext cx="33843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en-US" altLang="ru-RU" sz="8800" b="1" i="1" dirty="0" smtClean="0"/>
              <a:t>p</a:t>
            </a:r>
            <a:r>
              <a:rPr lang="en-US" altLang="ru-RU" sz="8800" b="1" i="1" dirty="0" smtClean="0">
                <a:solidFill>
                  <a:srgbClr val="FF0000"/>
                </a:solidFill>
              </a:rPr>
              <a:t>u</a:t>
            </a:r>
            <a:r>
              <a:rPr lang="en-US" altLang="ru-RU" sz="8800" b="1" i="1" dirty="0" smtClean="0">
                <a:solidFill>
                  <a:srgbClr val="0066FF"/>
                </a:solidFill>
              </a:rPr>
              <a:t>sh</a:t>
            </a:r>
            <a:r>
              <a:rPr lang="en-US" altLang="ru-RU" sz="8800" b="1" i="1" dirty="0" smtClean="0">
                <a:cs typeface="Times New Roman" pitchFamily="18" charset="0"/>
              </a:rPr>
              <a:t>, </a:t>
            </a:r>
            <a:endParaRPr lang="en-US" altLang="ru-RU" sz="8800" b="1" i="1" dirty="0"/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10344472" y="285750"/>
            <a:ext cx="994338" cy="509290"/>
          </a:xfrm>
          <a:prstGeom prst="rightArrow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3" name="Умножение 22">
            <a:hlinkClick r:id="" action="ppaction://hlinkshowjump?jump=endshow"/>
          </p:cNvPr>
          <p:cNvSpPr/>
          <p:nvPr/>
        </p:nvSpPr>
        <p:spPr>
          <a:xfrm>
            <a:off x="0" y="0"/>
            <a:ext cx="936104" cy="836712"/>
          </a:xfrm>
          <a:prstGeom prst="mathMultiply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809750" y="-214104"/>
            <a:ext cx="5078338" cy="122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792" tIns="539580" bIns="0" anchor="ctr">
            <a:spAutoFit/>
          </a:bodyPr>
          <a:lstStyle/>
          <a:p>
            <a:pPr>
              <a:tabLst>
                <a:tab pos="180975" algn="l"/>
                <a:tab pos="1900238" algn="l"/>
              </a:tabLst>
            </a:pPr>
            <a:r>
              <a:rPr lang="ru-RU" altLang="ru-RU" sz="4400" b="1" i="1" dirty="0">
                <a:solidFill>
                  <a:srgbClr val="006600"/>
                </a:solidFill>
              </a:rPr>
              <a:t>Упражнение </a:t>
            </a:r>
            <a:r>
              <a:rPr lang="en-US" altLang="ru-RU" sz="4400" b="1" i="1" dirty="0" smtClean="0">
                <a:solidFill>
                  <a:srgbClr val="006600"/>
                </a:solidFill>
              </a:rPr>
              <a:t>64</a:t>
            </a:r>
            <a:endParaRPr lang="ru-RU" altLang="ru-RU" sz="4400" b="1" i="1" dirty="0">
              <a:solidFill>
                <a:srgbClr val="006600"/>
              </a:solidFill>
              <a:ea typeface="Times New Roman" pitchFamily="18" charset="0"/>
            </a:endParaRPr>
          </a:p>
        </p:txBody>
      </p:sp>
      <p:sp>
        <p:nvSpPr>
          <p:cNvPr id="17" name="Rectangle 4">
            <a:hlinkClick r:id="" action="ppaction://noaction">
              <a:snd r:embed="rId3" name="ready.wav"/>
            </a:hlinkClick>
          </p:cNvPr>
          <p:cNvSpPr>
            <a:spLocks noChangeArrowheads="1"/>
          </p:cNvSpPr>
          <p:nvPr/>
        </p:nvSpPr>
        <p:spPr bwMode="auto">
          <a:xfrm>
            <a:off x="6168008" y="2132856"/>
            <a:ext cx="41764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en-US" altLang="ru-RU" sz="9600" b="1" i="1" dirty="0" smtClean="0"/>
              <a:t>r</a:t>
            </a:r>
            <a:r>
              <a:rPr lang="en-US" altLang="ru-RU" sz="9600" b="1" i="1" dirty="0" smtClean="0">
                <a:solidFill>
                  <a:srgbClr val="FF0000"/>
                </a:solidFill>
              </a:rPr>
              <a:t>ead</a:t>
            </a:r>
            <a:r>
              <a:rPr lang="en-US" altLang="ru-RU" sz="9600" b="1" i="1" dirty="0" smtClean="0"/>
              <a:t>y</a:t>
            </a:r>
            <a:r>
              <a:rPr lang="en-US" altLang="ru-RU" sz="9600" b="1" i="1" dirty="0" smtClean="0">
                <a:cs typeface="Times New Roman" pitchFamily="18" charset="0"/>
              </a:rPr>
              <a:t>, </a:t>
            </a:r>
            <a:endParaRPr lang="en-US" altLang="ru-RU" sz="9600" b="1" i="1" dirty="0"/>
          </a:p>
        </p:txBody>
      </p:sp>
      <p:sp>
        <p:nvSpPr>
          <p:cNvPr id="19" name="Управляющая кнопка: домой 18">
            <a:hlinkClick r:id="rId4" action="ppaction://hlinksldjump" highlightClick="1"/>
          </p:cNvPr>
          <p:cNvSpPr/>
          <p:nvPr/>
        </p:nvSpPr>
        <p:spPr>
          <a:xfrm>
            <a:off x="11620500" y="0"/>
            <a:ext cx="571500" cy="5715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1">
            <a:hlinkClick r:id="" action="ppaction://noaction">
              <a:snd r:embed="rId5" name="ead-pravilo.wav"/>
            </a:hlinkClick>
          </p:cNvPr>
          <p:cNvSpPr>
            <a:spLocks noChangeArrowheads="1"/>
          </p:cNvSpPr>
          <p:nvPr/>
        </p:nvSpPr>
        <p:spPr bwMode="auto">
          <a:xfrm>
            <a:off x="0" y="1124744"/>
            <a:ext cx="1219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altLang="ru-RU" sz="6600" b="1" i="1" dirty="0" err="1" smtClean="0">
                <a:solidFill>
                  <a:srgbClr val="FF0000"/>
                </a:solidFill>
              </a:rPr>
              <a:t>ead</a:t>
            </a:r>
            <a:r>
              <a:rPr lang="en-US" altLang="ru-RU" sz="6600" b="1" i="1" dirty="0" smtClean="0">
                <a:solidFill>
                  <a:srgbClr val="FF3399"/>
                </a:solidFill>
              </a:rPr>
              <a:t> </a:t>
            </a:r>
            <a:r>
              <a:rPr lang="ru-RU" altLang="ru-RU" sz="4800" b="1" i="1" dirty="0" smtClean="0"/>
              <a:t>читается как </a:t>
            </a:r>
            <a:r>
              <a:rPr lang="en-US" altLang="ru-RU" sz="6600" b="1" dirty="0" smtClean="0">
                <a:solidFill>
                  <a:srgbClr val="FF3300"/>
                </a:solidFill>
              </a:rPr>
              <a:t>[</a:t>
            </a:r>
            <a:r>
              <a:rPr lang="en-US" altLang="ru-RU" sz="6600" b="1" dirty="0" err="1" smtClean="0">
                <a:solidFill>
                  <a:srgbClr val="FF3300"/>
                </a:solidFill>
              </a:rPr>
              <a:t>ed</a:t>
            </a:r>
            <a:r>
              <a:rPr lang="en-US" altLang="ru-RU" sz="6600" b="1" dirty="0" smtClean="0">
                <a:solidFill>
                  <a:srgbClr val="FF3300"/>
                </a:solidFill>
              </a:rPr>
              <a:t>]</a:t>
            </a:r>
            <a:endParaRPr lang="en-US" altLang="ru-RU" sz="6600" b="1" i="1" dirty="0"/>
          </a:p>
        </p:txBody>
      </p:sp>
      <p:sp>
        <p:nvSpPr>
          <p:cNvPr id="25" name="Прямоугольник 24">
            <a:hlinkClick r:id="" action="ppaction://noaction">
              <a:snd r:embed="rId5" name="ead-pravilo.wav"/>
            </a:hlinkClick>
          </p:cNvPr>
          <p:cNvSpPr/>
          <p:nvPr/>
        </p:nvSpPr>
        <p:spPr>
          <a:xfrm>
            <a:off x="7824192" y="260648"/>
            <a:ext cx="2398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i="1" dirty="0" smtClean="0">
                <a:solidFill>
                  <a:srgbClr val="006600"/>
                </a:solidFill>
              </a:rPr>
              <a:t>Правило</a:t>
            </a:r>
            <a:endParaRPr lang="ru-RU" sz="4000" dirty="0"/>
          </a:p>
        </p:txBody>
      </p:sp>
      <p:sp>
        <p:nvSpPr>
          <p:cNvPr id="26" name="Rectangle 1">
            <a:hlinkClick r:id="" action="ppaction://noaction">
              <a:snd r:embed="rId6" name="bread.wav"/>
            </a:hlinkClick>
          </p:cNvPr>
          <p:cNvSpPr>
            <a:spLocks noChangeArrowheads="1"/>
          </p:cNvSpPr>
          <p:nvPr/>
        </p:nvSpPr>
        <p:spPr bwMode="auto">
          <a:xfrm>
            <a:off x="1199456" y="2132856"/>
            <a:ext cx="4248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en-US" altLang="ru-RU" sz="9600" b="1" i="1" dirty="0" smtClean="0"/>
              <a:t>br</a:t>
            </a:r>
            <a:r>
              <a:rPr lang="en-US" altLang="ru-RU" sz="9600" b="1" i="1" dirty="0" smtClean="0">
                <a:solidFill>
                  <a:srgbClr val="FF0000"/>
                </a:solidFill>
              </a:rPr>
              <a:t>ead</a:t>
            </a:r>
            <a:r>
              <a:rPr lang="en-US" altLang="ru-RU" sz="9600" b="1" i="1" dirty="0" smtClean="0">
                <a:cs typeface="Times New Roman" pitchFamily="18" charset="0"/>
              </a:rPr>
              <a:t>,</a:t>
            </a:r>
            <a:endParaRPr lang="en-US" altLang="ru-RU" sz="9600" b="1" i="1" dirty="0"/>
          </a:p>
        </p:txBody>
      </p:sp>
      <p:sp>
        <p:nvSpPr>
          <p:cNvPr id="27" name="Rectangle 4">
            <a:hlinkClick r:id="" action="ppaction://noaction">
              <a:snd r:embed="rId7" name="dead.wav"/>
            </a:hlinkClick>
          </p:cNvPr>
          <p:cNvSpPr>
            <a:spLocks noChangeArrowheads="1"/>
          </p:cNvSpPr>
          <p:nvPr/>
        </p:nvSpPr>
        <p:spPr bwMode="auto">
          <a:xfrm>
            <a:off x="6240016" y="3717032"/>
            <a:ext cx="32403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en-US" altLang="ru-RU" sz="9600" b="1" i="1" dirty="0" smtClean="0"/>
              <a:t>d</a:t>
            </a:r>
            <a:r>
              <a:rPr lang="en-US" altLang="ru-RU" sz="9600" b="1" i="1" dirty="0" smtClean="0">
                <a:solidFill>
                  <a:srgbClr val="FF0000"/>
                </a:solidFill>
              </a:rPr>
              <a:t>ead</a:t>
            </a:r>
            <a:endParaRPr lang="en-US" altLang="ru-RU" sz="9600" b="1" i="1" dirty="0"/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10344472" y="285750"/>
            <a:ext cx="994338" cy="509290"/>
          </a:xfrm>
          <a:prstGeom prst="rightArrow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9" name="Умножение 28">
            <a:hlinkClick r:id="" action="ppaction://hlinkshowjump?jump=endshow"/>
          </p:cNvPr>
          <p:cNvSpPr/>
          <p:nvPr/>
        </p:nvSpPr>
        <p:spPr>
          <a:xfrm>
            <a:off x="0" y="0"/>
            <a:ext cx="936104" cy="836712"/>
          </a:xfrm>
          <a:prstGeom prst="mathMultiply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">
            <a:hlinkClick r:id="" action="ppaction://noaction">
              <a:snd r:embed="rId5" name="ead-pravilo.wav"/>
            </a:hlinkClick>
          </p:cNvPr>
          <p:cNvSpPr>
            <a:spLocks noChangeArrowheads="1"/>
          </p:cNvSpPr>
          <p:nvPr/>
        </p:nvSpPr>
        <p:spPr bwMode="auto">
          <a:xfrm>
            <a:off x="0" y="5445224"/>
            <a:ext cx="1219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ru-RU" altLang="ru-RU" sz="5400" b="1" i="1" dirty="0" smtClean="0"/>
              <a:t>Исключение: </a:t>
            </a:r>
            <a:r>
              <a:rPr lang="en-US" altLang="ru-RU" sz="5400" b="1" i="1" dirty="0" smtClean="0">
                <a:solidFill>
                  <a:srgbClr val="003399"/>
                </a:solidFill>
              </a:rPr>
              <a:t>read [</a:t>
            </a:r>
            <a:r>
              <a:rPr lang="en-US" altLang="ru-RU" sz="5400" b="1" i="1" dirty="0" err="1" smtClean="0">
                <a:solidFill>
                  <a:srgbClr val="003399"/>
                </a:solidFill>
              </a:rPr>
              <a:t>ri:d</a:t>
            </a:r>
            <a:r>
              <a:rPr lang="en-US" altLang="ru-RU" sz="5400" b="1" i="1" dirty="0" smtClean="0">
                <a:solidFill>
                  <a:srgbClr val="003399"/>
                </a:solidFill>
              </a:rPr>
              <a:t>]</a:t>
            </a:r>
            <a:endParaRPr lang="en-US" altLang="ru-RU" sz="5400" b="1" i="1" dirty="0"/>
          </a:p>
        </p:txBody>
      </p:sp>
      <p:sp>
        <p:nvSpPr>
          <p:cNvPr id="15" name="Rectangle 1">
            <a:hlinkClick r:id="" action="ppaction://noaction">
              <a:snd r:embed="rId8" name="head0.wav"/>
            </a:hlinkClick>
          </p:cNvPr>
          <p:cNvSpPr>
            <a:spLocks noChangeArrowheads="1"/>
          </p:cNvSpPr>
          <p:nvPr/>
        </p:nvSpPr>
        <p:spPr bwMode="auto">
          <a:xfrm>
            <a:off x="1487488" y="3717032"/>
            <a:ext cx="4320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en-US" altLang="ru-RU" sz="9600" b="1" i="1" dirty="0" smtClean="0"/>
              <a:t>h</a:t>
            </a:r>
            <a:r>
              <a:rPr lang="en-US" altLang="ru-RU" sz="9600" b="1" i="1" dirty="0" smtClean="0">
                <a:solidFill>
                  <a:srgbClr val="FF0000"/>
                </a:solidFill>
              </a:rPr>
              <a:t>ead</a:t>
            </a:r>
            <a:r>
              <a:rPr lang="en-US" altLang="ru-RU" sz="9600" b="1" i="1" dirty="0" smtClean="0">
                <a:cs typeface="Times New Roman" pitchFamily="18" charset="0"/>
              </a:rPr>
              <a:t>,</a:t>
            </a:r>
            <a:endParaRPr lang="en-US" altLang="ru-RU" sz="960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51"/>
  <p:tag name="ISPRING_ULTRA_SCORM_DURATION" val="3600"/>
  <p:tag name="ISPRING_RESOURCE_PATHS_HASH_2" val="f1ec3730d1d881b81d42699c9da8121940f9653"/>
  <p:tag name="ISPRING_RESOURCE_PATHS_HASH" val="39a9d545c824a3f5b9be6fb2ad6ac8a45ff56a37"/>
  <p:tag name="ISPRING_ULTRA_SCORM_COURSE_ID" val="39AD2862-1A30-44C3-AF31-9570E549FAE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Duc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DucV0cNwDEewAEAANoDAAAPAAAAAAAAAAEAAAAAAAAAAABub25lL3BsYXllci54bWxQSwUGAAAAAAEAAQA9AAAA7QEAAAAA"/>
  <p:tag name="ISPRING_RESOURCE_PATHS_HASH_PRESENTER" val="05dddc2db648b28e88f4a09ba26738049ef8d"/>
</p:tagLst>
</file>

<file path=ppt/theme/theme1.xml><?xml version="1.0" encoding="utf-8"?>
<a:theme xmlns:a="http://schemas.openxmlformats.org/drawingml/2006/main" name="нач.школа 16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46572</TotalTime>
  <Words>78</Words>
  <Application>Microsoft Office PowerPoint</Application>
  <PresentationFormat>Произвольный</PresentationFormat>
  <Paragraphs>29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нач.школа 16. русский язык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читать по-английски</dc:title>
  <dc:subject>Учимся читать по-английски</dc:subject>
  <dc:creator>Н.П. Хмеленок</dc:creator>
  <cp:keywords>Учимся читать по-английски</cp:keywords>
  <dc:description>Н.П. Хмеленок. Тренажёр по английскому языку</dc:description>
  <cp:lastModifiedBy>Admin</cp:lastModifiedBy>
  <cp:revision>6477</cp:revision>
  <dcterms:created xsi:type="dcterms:W3CDTF">2010-08-18T08:39:00Z</dcterms:created>
  <dcterms:modified xsi:type="dcterms:W3CDTF">2020-06-20T10:46:40Z</dcterms:modified>
  <cp:category>Тренажёр по английскому языку</cp:category>
</cp:coreProperties>
</file>